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57" r:id="rId4"/>
    <p:sldId id="273" r:id="rId5"/>
    <p:sldId id="264" r:id="rId6"/>
    <p:sldId id="279" r:id="rId7"/>
    <p:sldId id="280" r:id="rId8"/>
    <p:sldId id="271" r:id="rId9"/>
    <p:sldId id="266" r:id="rId10"/>
    <p:sldId id="268" r:id="rId11"/>
    <p:sldId id="275" r:id="rId12"/>
    <p:sldId id="276" r:id="rId13"/>
    <p:sldId id="277" r:id="rId14"/>
    <p:sldId id="258" r:id="rId15"/>
    <p:sldId id="286" r:id="rId16"/>
    <p:sldId id="287" r:id="rId17"/>
    <p:sldId id="288" r:id="rId18"/>
    <p:sldId id="270" r:id="rId19"/>
    <p:sldId id="290" r:id="rId20"/>
    <p:sldId id="289" r:id="rId21"/>
    <p:sldId id="259" r:id="rId22"/>
    <p:sldId id="285" r:id="rId23"/>
    <p:sldId id="281" r:id="rId24"/>
    <p:sldId id="282" r:id="rId25"/>
    <p:sldId id="283" r:id="rId26"/>
    <p:sldId id="265" r:id="rId27"/>
    <p:sldId id="291" r:id="rId28"/>
    <p:sldId id="292" r:id="rId29"/>
    <p:sldId id="267" r:id="rId30"/>
    <p:sldId id="295" r:id="rId31"/>
    <p:sldId id="294" r:id="rId32"/>
    <p:sldId id="284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20.06.2023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clck.ru/TwXc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" Target="slide18.xml"/><Relationship Id="rId13" Type="http://schemas.openxmlformats.org/officeDocument/2006/relationships/slide" Target="slide29.xml"/><Relationship Id="rId3" Type="http://schemas.openxmlformats.org/officeDocument/2006/relationships/slide" Target="slide7.xml"/><Relationship Id="rId7" Type="http://schemas.openxmlformats.org/officeDocument/2006/relationships/slide" Target="slide14.xml"/><Relationship Id="rId12" Type="http://schemas.openxmlformats.org/officeDocument/2006/relationships/slide" Target="slide26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11" Type="http://schemas.openxmlformats.org/officeDocument/2006/relationships/slide" Target="slide25.xml"/><Relationship Id="rId5" Type="http://schemas.openxmlformats.org/officeDocument/2006/relationships/slide" Target="slide9.xml"/><Relationship Id="rId10" Type="http://schemas.openxmlformats.org/officeDocument/2006/relationships/slide" Target="slide24.xml"/><Relationship Id="rId4" Type="http://schemas.openxmlformats.org/officeDocument/2006/relationships/slide" Target="slide8.xml"/><Relationship Id="rId9" Type="http://schemas.openxmlformats.org/officeDocument/2006/relationships/slide" Target="slide2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348880"/>
            <a:ext cx="7992888" cy="244827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>
                <a:latin typeface="Segoe UI Black" pitchFamily="34" charset="0"/>
                <a:ea typeface="Segoe UI Black" pitchFamily="34" charset="0"/>
                <a:cs typeface="Times New Roman" pitchFamily="18" charset="0"/>
              </a:rPr>
              <a:t>Разработка </a:t>
            </a:r>
            <a:br>
              <a:rPr lang="ru-RU" sz="4000" b="1" dirty="0" smtClean="0">
                <a:latin typeface="Segoe UI Black" pitchFamily="34" charset="0"/>
                <a:ea typeface="Segoe UI Black" pitchFamily="34" charset="0"/>
                <a:cs typeface="Times New Roman" pitchFamily="18" charset="0"/>
              </a:rPr>
            </a:br>
            <a:r>
              <a:rPr lang="ru-RU" sz="4000" b="1" dirty="0" smtClean="0">
                <a:latin typeface="Segoe UI Black" pitchFamily="34" charset="0"/>
                <a:ea typeface="Segoe UI Black" pitchFamily="34" charset="0"/>
                <a:cs typeface="Times New Roman" pitchFamily="18" charset="0"/>
              </a:rPr>
              <a:t>и оформление сценария классного часа.</a:t>
            </a:r>
            <a:br>
              <a:rPr lang="ru-RU" sz="4000" b="1" dirty="0" smtClean="0">
                <a:latin typeface="Segoe UI Black" pitchFamily="34" charset="0"/>
                <a:ea typeface="Segoe UI Black" pitchFamily="34" charset="0"/>
                <a:cs typeface="Times New Roman" pitchFamily="18" charset="0"/>
              </a:rPr>
            </a:br>
            <a:r>
              <a:rPr lang="ru-RU" dirty="0" smtClean="0">
                <a:ea typeface="Segoe UI Black" pitchFamily="34" charset="0"/>
                <a:cs typeface="Times New Roman" pitchFamily="18" charset="0"/>
              </a:rPr>
              <a:t>Методические рекомендации</a:t>
            </a:r>
            <a:endParaRPr lang="ru-RU" b="1" dirty="0">
              <a:ea typeface="Segoe UI Black" pitchFamily="34" charset="0"/>
              <a:cs typeface="Times New Roman" pitchFamily="18" charset="0"/>
            </a:endParaRPr>
          </a:p>
        </p:txBody>
      </p:sp>
      <p:pic>
        <p:nvPicPr>
          <p:cNvPr id="5" name="Picture 1" descr="C:\Users\User\Downloads\20230123_18124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548680"/>
            <a:ext cx="1800200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59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10328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Типы классного часа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(в зависимости от цели):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3000" y="2564904"/>
            <a:ext cx="9001000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Нравственный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Информационный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Тематический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Интеллектуально-познавательный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284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80928"/>
            <a:ext cx="9001000" cy="3600400"/>
          </a:xfrm>
        </p:spPr>
        <p:txBody>
          <a:bodyPr>
            <a:normAutofit/>
          </a:bodyPr>
          <a:lstStyle/>
          <a:p>
            <a:pPr lvl="0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Формы проведения классного часа,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направленного на формирование сознания (взглядов, убеждений, позиций, мировоззрения):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2492896"/>
            <a:ext cx="9001000" cy="34506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Беседы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Диспуты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Дискуссии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Конференции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Экскурсии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Круглый стол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Встречи с интересными людьми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80928"/>
            <a:ext cx="9001000" cy="3600400"/>
          </a:xfrm>
        </p:spPr>
        <p:txBody>
          <a:bodyPr>
            <a:normAutofit/>
          </a:bodyPr>
          <a:lstStyle/>
          <a:p>
            <a:pPr lvl="0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Формы проведения классного часа,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направленного на развитие чувств: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323528" y="2204864"/>
            <a:ext cx="9001000" cy="4176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Конкурсы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Турниры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Концерты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Праздники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Гостиные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900" noProof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Шоу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900" b="0" i="0" u="none" strike="noStrike" kern="1200" cap="none" spc="0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Телемосты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Викторины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900" b="0" i="0" u="none" strike="noStrike" kern="1200" cap="none" spc="0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КВНы</a:t>
            </a:r>
            <a:endParaRPr kumimoji="0" lang="ru-RU" sz="3900" b="0" i="0" u="none" strike="noStrike" kern="120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780928"/>
            <a:ext cx="9001000" cy="3600400"/>
          </a:xfrm>
        </p:spPr>
        <p:txBody>
          <a:bodyPr>
            <a:normAutofit/>
          </a:bodyPr>
          <a:lstStyle/>
          <a:p>
            <a:pPr lvl="0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Формы проведения классного часа,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направленного на формирование опыта поведения (самостоятельного общественного действия):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3000" y="2204864"/>
            <a:ext cx="9001000" cy="3738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Тренинги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Игры (ролевые, интерактивные, деловые, путешествия и пр.)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КТД (коллективные творческие дела)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Акции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Проекты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Мастерские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Выставки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548680"/>
            <a:ext cx="835292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Планирование учителем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воспитательных результатов: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3000" y="2492896"/>
            <a:ext cx="9001000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>
                    <a:lumMod val="25000"/>
                  </a:schemeClr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Установить требования ФГОС НОО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Определить возможный уровень результатов в соответствии 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возрастом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Определить содержательный аспект результатов (гражданско-патриотическое, эстетическое, трудовое… направление)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Изучить критерии оценки результатов, представленные в Примерной программе воспитания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Спроектировать конкретные планируемые воспитательные результаты применительно к воспитательному событию в классе (классному часу)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Возможный уровень результатов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соответствии с возрастом:</a:t>
            </a:r>
          </a:p>
          <a:p>
            <a:pPr algn="ctr"/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3000" y="2492896"/>
            <a:ext cx="8749480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Первый уровень результатов</a:t>
            </a: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приобретение школьником социальных знаний (об общественных нормах, об устройстве общества, о социально одобряемых и неодобряемых формах поведения в обществе и т. п.), первичного понимания социальной реальности и повседневной жизни. 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достижения данного уровня результатов особое значение имеет взаимодействие ученика со своими учителями как значимыми для него носителями положительного социального знания и повседневного опыта.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Возможный уровень результатов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соответствии с возрастом:</a:t>
            </a:r>
          </a:p>
          <a:p>
            <a:pPr algn="ctr"/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43000" y="2492896"/>
            <a:ext cx="8749480" cy="396044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32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Второй уровень результатов </a:t>
            </a: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получение школьником опыта переживания и позитивного отношения к базовым ценностям общества (человек, семья, Отечество, природа, мир, знания, труд, культура), ценностного отношения к социальной реальности в целом.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достижения данного уровня результатов особое значение имеет взаимодействие школьников между собой на уровне класса, школы, т. е. в защищенной, дружественной </a:t>
            </a:r>
            <a:r>
              <a:rPr lang="ru-RU" sz="3200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просоциальной</a:t>
            </a:r>
            <a:r>
              <a:rPr lang="ru-RU" sz="3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среде.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3529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Возможный уровень результатов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 соответствии с возрастом:</a:t>
            </a:r>
          </a:p>
          <a:p>
            <a:pPr algn="ctr"/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179512" y="2636912"/>
            <a:ext cx="8749480" cy="29523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Третий уровень результатов </a:t>
            </a: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 получение школьником опыта самостоятельного общественного действия. 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достижения данного уровня результатов особое значение имеет взаимодействие школьника с социальными субъектами за пределами школы, в открытой общественной среде.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62145" y="476672"/>
            <a:ext cx="418871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воспитания</a:t>
            </a:r>
          </a:p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(формирование сознания):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636912"/>
            <a:ext cx="8749480" cy="29523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Рассказ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Беседа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Разъяснение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Пример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дискуссия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Диспут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27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260648"/>
            <a:ext cx="7416824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воспитания</a:t>
            </a:r>
          </a:p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(стимулирование деятельности, </a:t>
            </a:r>
          </a:p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поведения и чувственной сферы):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636912"/>
            <a:ext cx="8749480" cy="29523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Поощрение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Наказание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Соревнование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 параллельного действия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 перспективы и целеполагания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Метод рефлексии и самоанализа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27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27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060848"/>
            <a:ext cx="7992888" cy="1944216"/>
          </a:xfrm>
        </p:spPr>
        <p:txBody>
          <a:bodyPr>
            <a:noAutofit/>
          </a:bodyPr>
          <a:lstStyle/>
          <a:p>
            <a:pPr algn="just"/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000" b="1" dirty="0" smtClean="0">
                <a:latin typeface="Times New Roman" pitchFamily="18" charset="0"/>
                <a:cs typeface="Times New Roman" pitchFamily="18" charset="0"/>
              </a:rPr>
              <a:t>Классный час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- специально организованная ценностно-ориентационная деятельность, способствующая формированию у школьников системы отношений к окружающему миру»</a:t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/>
              <a:t> </a:t>
            </a:r>
            <a:endParaRPr lang="ru-RU" sz="3000" b="1" dirty="0">
              <a:latin typeface="Times New Roman" pitchFamily="18" charset="0"/>
              <a:ea typeface="Segoe UI Black" pitchFamily="34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7984" y="3501008"/>
            <a:ext cx="41044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Н.Е. </a:t>
            </a:r>
            <a:r>
              <a:rPr lang="ru-RU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Щуркова</a:t>
            </a:r>
            <a:endParaRPr lang="ru-RU" sz="32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59632" y="332656"/>
            <a:ext cx="6967100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Методы воспитания</a:t>
            </a:r>
          </a:p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(формирование опыта самостоятельного </a:t>
            </a:r>
          </a:p>
          <a:p>
            <a:pPr algn="ctr"/>
            <a:r>
              <a:rPr lang="ru-RU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общественного действия):</a:t>
            </a:r>
            <a:endParaRPr lang="ru-RU" sz="28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79512" y="2636912"/>
            <a:ext cx="8749480" cy="29523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Упражнение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Режим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Поручение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Требование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Воспитывающие ситуации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2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Общественное мнение</a:t>
            </a: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27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27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0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103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Функциональная грамотность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младшего школьника: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988840"/>
            <a:ext cx="8712968" cy="53012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ru-RU" sz="2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«Базовое образование личности, благодаря которому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ru-RU" sz="2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ребенок должен обладать: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2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готовностью успешно взаимодействовать с изменяющимся окружающим миром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2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возможностью решать различные (в том числе нестандартные) учебные и жизненные задачи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2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способностью строить социальные отношения 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23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совокупностью рефлексивных умений, обеспечивающих оценку своей грамотности, стремление к дальнейшему образованию …» </a:t>
            </a:r>
          </a:p>
          <a:p>
            <a:pPr marL="274320" indent="-274320" algn="r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ru-RU" sz="9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_____________________________________________________________________________________________________________________________________</a:t>
            </a:r>
          </a:p>
          <a:p>
            <a:pPr marL="274320" indent="-274320" algn="r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Виноградова Н.Ф.,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Кочурова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Е.Э., Кузнецова М.И. и др. Функциональная грамотность младшего школьника: книга для учителя. Под ред. Н. Ф. Виноградовой. М.: Российский учебник: </a:t>
            </a:r>
            <a:r>
              <a:rPr lang="ru-RU" sz="1700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Вентана-Граф</a:t>
            </a:r>
            <a:r>
              <a:rPr lang="ru-RU" sz="17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 2018. 288 с.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103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Компоненты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функциональной грамотности.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Интегративные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2348880"/>
            <a:ext cx="9001000" cy="373872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Читательская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Информационная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Коммуникативная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Социальная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(В таблице классного часа необходимо указать задания, которые формируют компоненты функциональной грамотности)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6103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Компоненты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функциональной грамотности.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Предметные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2348880"/>
            <a:ext cx="9001000" cy="3738728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Математическая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Финансовая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Литературная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Языковая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Естественнонаучная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Бытовая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Экологическая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/>
            </a:pPr>
            <a:r>
              <a:rPr lang="ru-RU" sz="32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Здорового образа жизни</a:t>
            </a:r>
          </a:p>
          <a:p>
            <a:pPr marL="274320" indent="-274320">
              <a:spcBef>
                <a:spcPct val="20000"/>
              </a:spcBef>
              <a:buClr>
                <a:schemeClr val="accent1"/>
              </a:buClr>
              <a:buSzPct val="100000"/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(В таблице классного часа необходимо указать задания, которые формируют компоненты функциональной грамотности)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lang="ru-RU" sz="32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3373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-670417" y="548680"/>
            <a:ext cx="1043548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Дидактические средства/оборудование:</a:t>
            </a:r>
          </a:p>
          <a:p>
            <a:pPr algn="ctr"/>
            <a:endParaRPr lang="ru-RU" sz="32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 примере классного часа 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«Береги природу Байкала»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395536" y="3320914"/>
            <a:ext cx="8352928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демонстрационные: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презентация,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карта-пазл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флажок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индивидуальные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листы: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Байкал»,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Береговой лист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Цены контейнера и принимаемого мусора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39556" y="548680"/>
            <a:ext cx="8015528" cy="34163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Список использованной литературы: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(На примере классного часа </a:t>
            </a:r>
          </a:p>
          <a:p>
            <a:pPr algn="ctr"/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«Береги природу Байкала»</a:t>
            </a:r>
          </a:p>
          <a:p>
            <a:pPr algn="ctr"/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971600" y="3183116"/>
            <a:ext cx="7416824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А. Я. Данилюк. Концепция духовно-нравственного развития и воспитания личности гражданина России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Буковская Г.В. Игры, занятия по формированию экологической культуры младших школьников. – Москва “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Владос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”, 2002.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Интернет ресурсы: </a:t>
            </a:r>
            <a:r>
              <a:rPr kumimoji="0" lang="ru-RU" sz="1600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hlinkClick r:id="rId2"/>
              </a:rPr>
              <a:t>https://clck.ru/TwXc</a:t>
            </a:r>
            <a:r>
              <a:rPr kumimoji="0" lang="ru-RU" b="1" i="1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карточки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Яндекс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Учебник, </a:t>
            </a: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Учи.ру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40037" y="548680"/>
            <a:ext cx="52145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классного часа: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71600" y="1340768"/>
          <a:ext cx="7560840" cy="4968552"/>
        </p:xfrm>
        <a:graphic>
          <a:graphicData uri="http://schemas.openxmlformats.org/drawingml/2006/table">
            <a:tbl>
              <a:tblPr/>
              <a:tblGrid>
                <a:gridCol w="1319876"/>
                <a:gridCol w="5030603"/>
                <a:gridCol w="1210361"/>
              </a:tblGrid>
              <a:tr h="60224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latin typeface="Times New Roman"/>
                          <a:ea typeface="Times New Roman"/>
                          <a:cs typeface="Times New Roman"/>
                        </a:rPr>
                        <a:t>Этап классного часа Вступительная часть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Деятельность учителя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Деятель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ность обучающих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ся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67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1. организационный момент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sng">
                          <a:latin typeface="Times New Roman"/>
                          <a:ea typeface="Times New Roman"/>
                          <a:cs typeface="Times New Roman"/>
                        </a:rPr>
                        <a:t>Задача: 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создать благоприятный психологический настрой учащихся на работу, активизировать внимание детей.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Здравствуйте, дорогие ребята.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А вы умеете улыбаться?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Давайте проверим: улыбнитесь соседу справа, соседу слева, тому, кто сидит за вами. Замечательно! 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Какие у всех красивые улыбки!	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Когда люди улыбаются, они становятся красивы.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Сегодня у нас  необычная встреча.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 Тему её вы определите сами, но немного позднее.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Давайте для начала пожмём руку соседу по парте, присаживайтесь.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Настраивают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ся на работу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595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2. Мотивационно-целевой этап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u="sng">
                          <a:latin typeface="Times New Roman"/>
                          <a:ea typeface="Times New Roman"/>
                          <a:cs typeface="Times New Roman"/>
                        </a:rPr>
                        <a:t>Задача: </a:t>
                      </a: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мотивировать учащихся на предстоящую деятельность, сообща сформулировать тему и цель классного часа.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Послушайте стихотворение: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По – своему чудесен каждый край,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И если хочешь ты увидеть  чудо,</a:t>
                      </a:r>
                      <a:b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                                 По белу свету странствовать ступай.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-О    каком  чуде мы будем говорить-  узнаете, когда соберете    </a:t>
                      </a:r>
                      <a:r>
                        <a:rPr lang="ru-RU" sz="1100" dirty="0" err="1">
                          <a:latin typeface="Times New Roman"/>
                          <a:ea typeface="Times New Roman"/>
                          <a:cs typeface="Times New Roman"/>
                        </a:rPr>
                        <a:t>пазлы</a:t>
                      </a: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Что у вас получилось?    Это карта Байкала  (Приложение 1)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Как вы думаете , о чем мы будем сегодня говорить?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Открыть тему на доске: «Береги природу Байкала»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Ребята, для чего нам нужно беречь Байкал?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ru-RU" sz="1100" i="1" dirty="0">
                          <a:latin typeface="Times New Roman"/>
                          <a:ea typeface="Times New Roman"/>
                          <a:cs typeface="Times New Roman"/>
                        </a:rPr>
                        <a:t>Чтобы сохранить)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Какую цель мы поставим сегодня на классном часе?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Правильно, узнать, как сохранить природу Байкала.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Проявляют заинтересованность к теме классного часа. 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Дети собирают карту Байкала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Отвечают  на вопросы учителя, называют тему и формулируют цель классного часа.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46182" marR="4618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7704" y="188640"/>
            <a:ext cx="52145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классного часа: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1559" y="764704"/>
          <a:ext cx="7920880" cy="5832648"/>
        </p:xfrm>
        <a:graphic>
          <a:graphicData uri="http://schemas.openxmlformats.org/drawingml/2006/table">
            <a:tbl>
              <a:tblPr/>
              <a:tblGrid>
                <a:gridCol w="1382729"/>
                <a:gridCol w="5270154"/>
                <a:gridCol w="1267997"/>
              </a:tblGrid>
              <a:tr h="58326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3. Основная часть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u="sng" dirty="0">
                          <a:latin typeface="Times New Roman"/>
                          <a:ea typeface="Times New Roman"/>
                          <a:cs typeface="Times New Roman"/>
                        </a:rPr>
                        <a:t>Задачи: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Формировать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Читательскую грамотность, математическую грамотность,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экологическую грамотность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Расширить знания о природе родного края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Углубить знания о правилах поведения в природе.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Применить знания в практической деятельности.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Формировать активную  гражданскую позицию учащихся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Ребята, что вы знаете о Байкале?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Пополнить наши знания о великом озере нам поможет информация о Байкале. Перед вами текст о Байкале.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(Приложение 2)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Мы будем работать по группам: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1 группа находит информацию о животных Байкала;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2 группа находит информацию о растениях Байкала,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3 группа находит информацию о водных ресурсах Байкала.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4 группа находит информацию о загрязнении Байкала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Попрошу представителей от группы представить итог совместной работы.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Молодцы! Что может сделать каждый из вас для того, чтобы сохранить уникальность нашего озера? (написать предупреждающие плакаты ,собрать мусор, не мусорить,).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А мы можем собрать мусор? (Да)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Работаем в парах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Перед  вами  «Береговой лист». (Приложение 3)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Из него вы узнаете, что нам понадобится для сбора мусора и какой мусор мы будем собирать.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Соотнесите слова (Перчатки,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стекло,маски,бумага,мусорные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мешки,металл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, пластик) и названия: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*Что  понадобится для сбора мусора?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* Какой мусор будем собирать?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Проверяем, что получилось.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(Обращаем внимание на ошибки детей, если они есть, исправляем, аргументируем, почему не так).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Как правильно собирать мусор? (Стекло отдельно, пластик отдельно и т.д.)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Это называется раздельный сбор мусора.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Существуют организации, которые принимают мусор и за это платят деньги. Заработанные деньги мы можем потрать на помощь Байкалу. Например, купить контейнер для раздельного сбора мусора.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Сейчас мы рассчитаем, сколько нам нужно собрать и сдать мусора, чтобы купить контейнер.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Перед вами цены контейнера и принимаемого мусора.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(Приложение 4)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latin typeface="Times New Roman"/>
                          <a:ea typeface="Times New Roman"/>
                          <a:cs typeface="Times New Roman"/>
                        </a:rPr>
                        <a:t>Присупаем</a:t>
                      </a: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к подсчетам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Подведем итог: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Чтобы купить контейнер нам необходимо собрать ???? кг мусора.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Есть  люди, которые постоянно помогают природе и людям . Это волонтёры. А мы теперь их помощники.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 Беседуют с учителем, отвечают на вопросы по теме, 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Самостоятельно находят информацию в тексте.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Представляют  работу группы.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Рассуждают ,высказывают мнения,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дополняют ответы друг друга.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Анализируют информацию , выводят правило сбора мусора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Производят оценку ответов одноклассников, вносят необходимые дополнения.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latin typeface="Times New Roman"/>
                          <a:ea typeface="Times New Roman"/>
                          <a:cs typeface="Times New Roman"/>
                        </a:rPr>
                        <a:t>Производят расчеты покупки.</a:t>
                      </a:r>
                      <a:endParaRPr lang="ru-RU" sz="10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36286" marR="3628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907704" y="188640"/>
            <a:ext cx="521456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Структура классного часа: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552" y="1124744"/>
          <a:ext cx="8136904" cy="4896544"/>
        </p:xfrm>
        <a:graphic>
          <a:graphicData uri="http://schemas.openxmlformats.org/drawingml/2006/table">
            <a:tbl>
              <a:tblPr/>
              <a:tblGrid>
                <a:gridCol w="1420439"/>
                <a:gridCol w="5413887"/>
                <a:gridCol w="1302578"/>
              </a:tblGrid>
              <a:tr h="4896544">
                <a:tc>
                  <a:txBody>
                    <a:bodyPr/>
                    <a:lstStyle/>
                    <a:p>
                      <a:pPr marL="228600" indent="-228600">
                        <a:spcAft>
                          <a:spcPts val="0"/>
                        </a:spcAft>
                        <a:buAutoNum type="arabicPlain" startAt="4"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Заключительная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часть</a:t>
                      </a:r>
                    </a:p>
                    <a:p>
                      <a:pPr marL="228600" indent="-228600">
                        <a:spcAft>
                          <a:spcPts val="0"/>
                        </a:spcAft>
                        <a:buNone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/>
                          <a:ea typeface="Times New Roman"/>
                          <a:cs typeface="Times New Roman"/>
                        </a:rPr>
                        <a:t>Задача: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обобщить пройденный материал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Рефлексия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latin typeface="Times New Roman"/>
                          <a:ea typeface="Times New Roman"/>
                          <a:cs typeface="Times New Roman"/>
                        </a:rPr>
                        <a:t>Задача: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оценить результаты работы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Ребята, давайте вспомним, какую цель мы ставили перед собой?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Мы достигли этой цели?  ( Узнать как сохранить природу Байкала)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Что мы для этого решили сделать? (Раздельный сбор мусора и сдача для переработки)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Произошли ли какие – то изменения во взглядах?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Какие выводы они сделали для себя?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Составим  Кластер о Байкале.     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(Байкал- животные, растения, вода, уборка, чистота, контейнер)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Приложение 5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Вначале классного часа мы составили карту Байкала.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Прикрепим к ней флажок.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 нашей карте появился первый флажок. Это место, которое нам предстоит  очистить от мусора. Мусор мы сдадим и купим контейнер!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Надеюсь, что наша акция станет традицией, мы расскажем о ней другим классам! Они нам помогут!!!!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Всем спасибо за работу и за хорошее настроение! До свидания!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Анализируют классный час с точки зрения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целеполага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ния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отвечая на вопрос,  достигнута ли цель классного часа. </a:t>
                      </a: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Осуществля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ют рефлексию.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1906" marR="6190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744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691680" y="620688"/>
            <a:ext cx="615560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Приложения:</a:t>
            </a: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C:\Users\KN\Desktop\Береги природу Байкала\Приложение 1 карта (2)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340768"/>
            <a:ext cx="1805962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79512" y="134076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Приложение 1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Карта Байкала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Таблица 30"/>
          <p:cNvGraphicFramePr>
            <a:graphicFrameLocks noGrp="1"/>
          </p:cNvGraphicFramePr>
          <p:nvPr/>
        </p:nvGraphicFramePr>
        <p:xfrm>
          <a:off x="539552" y="4509120"/>
          <a:ext cx="6638875" cy="1828800"/>
        </p:xfrm>
        <a:graphic>
          <a:graphicData uri="http://schemas.openxmlformats.org/drawingml/2006/table">
            <a:tbl>
              <a:tblPr/>
              <a:tblGrid>
                <a:gridCol w="2212265"/>
                <a:gridCol w="2212958"/>
                <a:gridCol w="2213652"/>
              </a:tblGrid>
              <a:tr h="1252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*Что  понадобится для сбора мусора?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   ?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* Какой мусор будем собирать?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109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Перчатки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Стекло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Маски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Резина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Бумага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Мусорные мешки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Металл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Пластик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323528" y="378904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Приложение 3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Береговой лист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Соотнесите слова  и названия, проведи стрелку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000" y="2564904"/>
            <a:ext cx="9001000" cy="3450696"/>
          </a:xfrm>
        </p:spPr>
        <p:txBody>
          <a:bodyPr>
            <a:normAutofit fontScale="92500" lnSpcReduction="10000"/>
          </a:bodyPr>
          <a:lstStyle/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Технические требования к оформлению текста сценария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активная ссылка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Структура сценария классного часа</a:t>
            </a:r>
            <a:r>
              <a:rPr lang="ru-RU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активная ссылка)</a:t>
            </a:r>
          </a:p>
          <a:p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Методический справочник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Содержание: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5" name="Rectangle 15"/>
          <p:cNvSpPr>
            <a:spLocks noChangeArrowheads="1"/>
          </p:cNvSpPr>
          <p:nvPr/>
        </p:nvSpPr>
        <p:spPr bwMode="auto">
          <a:xfrm>
            <a:off x="0" y="404664"/>
            <a:ext cx="7841415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Приложение 2 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Текст о Байкале</a:t>
            </a: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Озеро Байкал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Самое удивительное озеро на планете располагается в нашей стране на юге Восточной Сибири. Это озеро Байкал.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Байкал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самое глубокое и чистое озеро на Земле. В нём содержится пятая часть всех мировых запасов пресной воды планеты. Длина Байкала 636 км,  средняя ширина 48 км, наибольшая глубина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1620 м.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площади водной поверхности озера с успехом могли бы разместиться некоторые государства.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2" name="Рисунок 21" descr="F:\Новая папка (3)\байкал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542" y="1979262"/>
            <a:ext cx="15335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97" name="Rectangle 17"/>
          <p:cNvSpPr>
            <a:spLocks noChangeArrowheads="1"/>
          </p:cNvSpPr>
          <p:nvPr/>
        </p:nvSpPr>
        <p:spPr bwMode="auto">
          <a:xfrm>
            <a:off x="1" y="3413701"/>
            <a:ext cx="8964488" cy="2679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озере Байкал 27 островов. Пять мелких островов периодически затапливаются. Самый крупный по площади остров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Ольхон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нём можно было бы дважды разместить государство Мальта. В озеро Байкал впадают 336 рек: Селенга, Баргузин, Верхняя Ангара,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Турка и другие. А вытекает из озера только одна река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Ангара.        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На языке якутов 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Байкал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означает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богатое море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И действительно, в нём обнаружено около 1000 видов растений.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Хамар-Дабанском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районе растет множество кедров, пихт и елей, а рядом находятся сфагновые болота. Между деревьями комфортно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чувствует себя брусника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любительница влажного климата. Постепенно  пихтовая тайга переходит в лиственничные просеки.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Южное побережье Байкала. В этой области преобладают голубые ели, отличающиеся особой окраски хвои из-за воскового налета.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острове </a:t>
            </a:r>
            <a:r>
              <a:rPr kumimoji="0" lang="ru-RU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Ольхон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находится реликтовый ельник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неразгаданная тайна озера.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Северная часть в зоне бухты Песчаной сочетает лиственницы, малое количество сосен, а также широколиственные деревья.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Вся природа Байкала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это удивительное сочетание растений, требующее бережного отношения и кропотливой охраны.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6096" name="Рисунок 2" descr="omu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661248"/>
            <a:ext cx="1095375" cy="981075"/>
          </a:xfrm>
          <a:prstGeom prst="rect">
            <a:avLst/>
          </a:prstGeom>
          <a:noFill/>
        </p:spPr>
      </p:pic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250119" y="4643845"/>
            <a:ext cx="9002786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В водах Байкала обитает более 1800 видов животных, большинство из которых уникальны: байкальская нерпа, бычки, голомянка.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Главная промысловая рыба Байкала 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омуль.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6" name="Рисунок 1" descr="Байкальский тюлень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35896" y="6029325"/>
            <a:ext cx="1800225" cy="82867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24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987824" y="1556792"/>
          <a:ext cx="3038475" cy="2692896"/>
        </p:xfrm>
        <a:graphic>
          <a:graphicData uri="http://schemas.openxmlformats.org/drawingml/2006/table">
            <a:tbl>
              <a:tblPr/>
              <a:tblGrid>
                <a:gridCol w="1519079"/>
                <a:gridCol w="1519396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Цена контейнера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              Цены мусора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Цены на бытовое вторсырьё: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Название: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Цена за 1 кг: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Бумага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 руб.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Стекло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3 руб.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Пластик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8 руб.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Крышки от пластиковых бутылок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7 руб.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395536" y="141277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Приложение 4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Цены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4033" name="Рисунок 6" descr="цена контейне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772816"/>
            <a:ext cx="1514475" cy="2695575"/>
          </a:xfrm>
          <a:prstGeom prst="rect">
            <a:avLst/>
          </a:prstGeom>
          <a:noFill/>
        </p:spPr>
      </p:pic>
      <p:pic>
        <p:nvPicPr>
          <p:cNvPr id="7" name="Рисунок 6" descr="C:\Users\KN\Desktop\Береги природу Байкала\кластер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4581128"/>
            <a:ext cx="3257927" cy="1897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827584" y="515719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Приложение 5 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Кластер</a:t>
            </a:r>
            <a:r>
              <a:rPr kumimoji="0" lang="ru-RU" sz="12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41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755576" y="1844824"/>
            <a:ext cx="77048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Благодарим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за сотрудничество.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Желаем плодотворной работы!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9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564904"/>
            <a:ext cx="8964488" cy="396044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текстовый редактор: </a:t>
            </a:r>
            <a:r>
              <a:rPr lang="ru-RU" sz="3400" dirty="0" err="1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Microsoft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Word</a:t>
            </a:r>
            <a:endParaRPr lang="ru-RU" sz="34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шрифт: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Times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Roman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кегль: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12, строчным</a:t>
            </a:r>
          </a:p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выравнивание: 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ширине</a:t>
            </a:r>
          </a:p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формат: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книжный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поля: 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левое 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     правое 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1,5      верхнее </a:t>
            </a:r>
            <a:r>
              <a:rPr lang="ru-RU" sz="3400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 нижнее –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межстрочный интервал: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полуторный</a:t>
            </a:r>
            <a:endParaRPr lang="ru-RU" sz="34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абзацный отступ </a:t>
            </a: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всего текста: </a:t>
            </a:r>
            <a:r>
              <a:rPr lang="ru-RU" sz="3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1,25 </a:t>
            </a:r>
          </a:p>
          <a:p>
            <a:pPr lvl="0"/>
            <a:endParaRPr lang="ru-RU" sz="900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>
              <a:buNone/>
            </a:pP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Общий объем текста с приложениями не </a:t>
            </a:r>
            <a:r>
              <a:rPr lang="ru-RU" sz="34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более 8 </a:t>
            </a:r>
            <a:r>
              <a:rPr lang="ru-RU" sz="3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страниц</a:t>
            </a:r>
            <a:endParaRPr lang="ru-RU" sz="34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29600" cy="12527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Технические 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требования </a:t>
            </a: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32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оформлению текста:</a:t>
            </a:r>
            <a: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2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628800"/>
            <a:ext cx="9001000" cy="5373216"/>
          </a:xfrm>
        </p:spPr>
        <p:txBody>
          <a:bodyPr>
            <a:normAutofit fontScale="47500" lnSpcReduction="20000"/>
          </a:bodyPr>
          <a:lstStyle/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Внимание! Активные ссылки!!!!!!!!!!!!!!!!!!</a:t>
            </a: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ФИО</a:t>
            </a:r>
            <a:r>
              <a:rPr lang="ru-RU" sz="3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школа (полное название) в верхнем правом углу</a:t>
            </a: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Класс (возраст), участники (ученики других классов, родители и пр.)</a:t>
            </a: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Место проведения: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Тема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</a:t>
            </a: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Направление воспитательной работы:</a:t>
            </a:r>
            <a:endParaRPr lang="ru-RU" sz="3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Цель классного часа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:      </a:t>
            </a:r>
          </a:p>
          <a:p>
            <a:pPr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Тип классного часа (в зависимости от цели): 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" action="ppaction://noaction"/>
              </a:rPr>
              <a:t>Форма проведения:                                                               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Планируемые  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7" action="ppaction://hlinksldjump"/>
              </a:rPr>
              <a:t>результаты: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8" action="ppaction://hlinksldjump"/>
              </a:rPr>
              <a:t>Методы воспитания: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Компонент(</a:t>
            </a:r>
            <a:r>
              <a:rPr lang="ru-RU" sz="3800" b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ы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) </a:t>
            </a:r>
            <a:r>
              <a:rPr lang="ru-RU" sz="3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функциональной  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9" action="ppaction://hlinksldjump"/>
              </a:rPr>
              <a:t>грамотности</a:t>
            </a:r>
            <a:endParaRPr lang="ru-RU" sz="3800" b="1" dirty="0" smtClean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Дидактические </a:t>
            </a:r>
            <a:r>
              <a:rPr lang="ru-RU" sz="3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средства 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0" action="ppaction://hlinksldjump"/>
              </a:rPr>
              <a:t>/оборудование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Список </a:t>
            </a: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1" action="ppaction://hlinksldjump"/>
              </a:rPr>
              <a:t>использованной литературы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2" action="ppaction://hlinksldjump"/>
              </a:rPr>
              <a:t>Структура классного часа (составные части): вступительная, основная, заключительная.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Symbol" pitchFamily="18" charset="2"/>
              <a:buChar char="*"/>
            </a:pPr>
            <a:r>
              <a:rPr lang="ru-RU" sz="38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  <a:hlinkClick r:id="rId13" action="ppaction://hlinksldjump"/>
              </a:rPr>
              <a:t>Приложения (фото, таблицы, сканы рисунков и пр.).</a:t>
            </a:r>
            <a:endParaRPr lang="ru-RU" sz="38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087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Структура сценария классного часа: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564904"/>
            <a:ext cx="8640960" cy="5445224"/>
          </a:xfrm>
        </p:spPr>
        <p:txBody>
          <a:bodyPr>
            <a:norm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Наиболее удобным и привычным местом проведения классного часа является аудитория, закрепленная за классом, что позволяет снизить уровень рассеивания внимания и отвлечения в условиях новой обстановки.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зависимости от темы, цели, формы проведения классного часа, может быть выбрано другое место. Например: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библиотека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музей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театр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выставочная площадка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парк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087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Место проведения классного часа: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564904"/>
            <a:ext cx="8640960" cy="5445224"/>
          </a:xfrm>
        </p:spPr>
        <p:txBody>
          <a:bodyPr>
            <a:normAutofit/>
          </a:bodyPr>
          <a:lstStyle/>
          <a:p>
            <a:pPr>
              <a:buFont typeface="Symbol" pitchFamily="18" charset="2"/>
              <a:buChar char="*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Интересная, привлекательная (актуальная) для детей.</a:t>
            </a:r>
          </a:p>
          <a:p>
            <a:pPr>
              <a:buFont typeface="Symbol" pitchFamily="18" charset="2"/>
              <a:buChar char="*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Носит проблемный характер (проблемный вопрос, который необходимо обсудить).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08712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Тема классного часа: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4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610328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Направления воспитательной работы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i="1" dirty="0" smtClean="0">
                <a:latin typeface="Times New Roman" pitchFamily="18" charset="0"/>
                <a:cs typeface="Times New Roman" pitchFamily="18" charset="0"/>
              </a:rPr>
              <a:t>(в соответствии с ФГОС НОО, 2021 г.):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143000" y="2348880"/>
            <a:ext cx="90010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/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Гражданско-патриотическое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Духовно-нравственное 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Эстетическое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Физическое воспитание, формирование культуры здоровья и эмоционального благополучия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Трудовое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Экологическое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</a:pPr>
            <a:r>
              <a:rPr lang="ru-RU" sz="46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Воспитание ценности научного познания</a:t>
            </a:r>
          </a:p>
          <a:p>
            <a:pPr marL="274320" lvl="0" indent="-274320">
              <a:spcBef>
                <a:spcPct val="20000"/>
              </a:spcBef>
              <a:buClr>
                <a:schemeClr val="accent1"/>
              </a:buClr>
              <a:buSzPct val="100000"/>
            </a:pPr>
            <a: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200" b="1" dirty="0" smtClean="0">
                <a:solidFill>
                  <a:schemeClr val="bg2">
                    <a:lumMod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6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456795"/>
            <a:ext cx="871296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Должна четко соотносится с планируемыми воспитательными результатами и отражать направленность на:</a:t>
            </a:r>
          </a:p>
          <a:p>
            <a:pPr algn="just">
              <a:buFont typeface="Symbol" pitchFamily="18" charset="2"/>
              <a:buChar char="*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компонента(</a:t>
            </a:r>
            <a:r>
              <a:rPr lang="ru-RU" sz="2800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ов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 функциональной грамотности.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образовательная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>
              <a:buFont typeface="Symbol" pitchFamily="18" charset="2"/>
              <a:buChar char="*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Формирование сознания (взглядов, убеждений, позиций, мировоззрения) и опыта самостоятельного общественного действия.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воспитательная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>
              <a:buFont typeface="Symbol" pitchFamily="18" charset="2"/>
              <a:buChar char="*"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Развитие эмоционально-чувственной сферы, ценностных ориентаций; (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развивающая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/>
            <a:endParaRPr lang="ru-RU" sz="2800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83768" y="661260"/>
            <a:ext cx="466243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Цель классного часа:</a:t>
            </a:r>
            <a:endParaRPr lang="ru-RU" sz="36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90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601</TotalTime>
  <Words>2100</Words>
  <Application>Microsoft Office PowerPoint</Application>
  <PresentationFormat>Экран (4:3)</PresentationFormat>
  <Paragraphs>477</Paragraphs>
  <Slides>32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Волна</vt:lpstr>
      <vt:lpstr>Разработка  и оформление сценария классного часа. Методические рекомендации</vt:lpstr>
      <vt:lpstr>«Классный час - специально организованная ценностно-ориентационная деятельность, способствующая формированию у школьников системы отношений к окружающему миру»   </vt:lpstr>
      <vt:lpstr>Содержание: </vt:lpstr>
      <vt:lpstr>Технические требования  к оформлению текста: </vt:lpstr>
      <vt:lpstr>Структура сценария классного часа:</vt:lpstr>
      <vt:lpstr>Место проведения классного часа:</vt:lpstr>
      <vt:lpstr>Тема классного часа:</vt:lpstr>
      <vt:lpstr>Направления воспитательной работы (в соответствии с ФГОС НОО, 2021 г.):</vt:lpstr>
      <vt:lpstr>Презентация PowerPoint</vt:lpstr>
      <vt:lpstr>Типы классного часа (в зависимости от цели):</vt:lpstr>
      <vt:lpstr>Формы проведения классного часа, направленного на формирование сознания (взглядов, убеждений, позиций, мировоззрения):</vt:lpstr>
      <vt:lpstr>Формы проведения классного часа, направленного на развитие чувств:</vt:lpstr>
      <vt:lpstr>Формы проведения классного часа, направленного на формирование опыта поведения (самостоятельного общественного действия):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Функциональная грамотность  младшего школьника: </vt:lpstr>
      <vt:lpstr>Компоненты  функциональной грамотности. Интегративные:</vt:lpstr>
      <vt:lpstr>Компоненты  функциональной грамотности. Предметные: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Альбина Чупина</dc:creator>
  <cp:lastModifiedBy>User</cp:lastModifiedBy>
  <cp:revision>32</cp:revision>
  <dcterms:created xsi:type="dcterms:W3CDTF">2023-01-10T07:24:09Z</dcterms:created>
  <dcterms:modified xsi:type="dcterms:W3CDTF">2023-06-20T13:39:29Z</dcterms:modified>
</cp:coreProperties>
</file>