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83" r:id="rId3"/>
    <p:sldId id="261" r:id="rId4"/>
    <p:sldId id="258" r:id="rId5"/>
    <p:sldId id="259" r:id="rId6"/>
    <p:sldId id="282" r:id="rId7"/>
    <p:sldId id="262" r:id="rId8"/>
    <p:sldId id="28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34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365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93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90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66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25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0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54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849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48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90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3944D-7327-4A24-8635-2CD3DF6DE046}" type="datetimeFigureOut">
              <a:rPr lang="ru-RU" smtClean="0"/>
              <a:t>15.04.2021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A4C9C-D62A-49C2-91AC-9BB529190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98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Немецкая граммати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792088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https://deutsch-sprechen.ru/images/anna/y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3661111"/>
            <a:ext cx="5524500" cy="310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150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Was </a:t>
            </a:r>
            <a:r>
              <a:rPr lang="en-US" dirty="0" err="1" smtClean="0">
                <a:solidFill>
                  <a:srgbClr val="FF0000"/>
                </a:solidFill>
              </a:rPr>
              <a:t>machst</a:t>
            </a:r>
            <a:r>
              <a:rPr lang="en-US" dirty="0" smtClean="0">
                <a:solidFill>
                  <a:srgbClr val="FF0000"/>
                </a:solidFill>
              </a:rPr>
              <a:t> du </a:t>
            </a:r>
            <a:r>
              <a:rPr lang="en-US" dirty="0" err="1" smtClean="0">
                <a:solidFill>
                  <a:srgbClr val="FF0000"/>
                </a:solidFill>
              </a:rPr>
              <a:t>gern</a:t>
            </a:r>
            <a:r>
              <a:rPr lang="en-US" dirty="0">
                <a:solidFill>
                  <a:srgbClr val="FF0000"/>
                </a:solidFill>
              </a:rPr>
              <a:t>?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261004"/>
              </p:ext>
            </p:extLst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Ich</a:t>
                      </a:r>
                      <a:r>
                        <a:rPr lang="en-US" dirty="0" smtClean="0"/>
                        <a:t> male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tanze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Ich laufe Schi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turne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reite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Ich schlafe gern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Ich</a:t>
                      </a:r>
                      <a:r>
                        <a:rPr lang="en-US" dirty="0" smtClean="0"/>
                        <a:t> singe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spiele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Computerspiele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Ich telefoniere gern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sehe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gern</a:t>
                      </a:r>
                      <a:r>
                        <a:rPr lang="en-US" dirty="0" smtClean="0"/>
                        <a:t> fern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Ich</a:t>
                      </a:r>
                      <a:r>
                        <a:rPr lang="en-US" dirty="0" smtClean="0"/>
                        <a:t> h</a:t>
                      </a:r>
                      <a:r>
                        <a:rPr lang="de-DE" dirty="0" err="1" smtClean="0"/>
                        <a:t>öre</a:t>
                      </a:r>
                      <a:r>
                        <a:rPr lang="de-DE" baseline="0" dirty="0" smtClean="0"/>
                        <a:t> Musik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Ich spiele Klavier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Ich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koche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Ich schwimme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Ich bastle gern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474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Отрицание </a:t>
            </a:r>
            <a:r>
              <a:rPr lang="en-US" b="1" dirty="0" smtClean="0"/>
              <a:t>“</a:t>
            </a:r>
            <a:r>
              <a:rPr lang="en-US" b="1" dirty="0" err="1" smtClean="0"/>
              <a:t>nicht</a:t>
            </a:r>
            <a:r>
              <a:rPr lang="en-US" b="1" dirty="0" smtClean="0"/>
              <a:t>”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стр. 25 учебника упр.2</a:t>
            </a:r>
            <a:endParaRPr lang="en-US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smtClean="0"/>
              <a:t> - </a:t>
            </a:r>
            <a:r>
              <a:rPr lang="en-US" dirty="0" err="1" smtClean="0"/>
              <a:t>Ist</a:t>
            </a:r>
            <a:r>
              <a:rPr lang="en-US" dirty="0" smtClean="0"/>
              <a:t> das </a:t>
            </a:r>
            <a:r>
              <a:rPr lang="de-DE" dirty="0" err="1" smtClean="0"/>
              <a:t>Flo</a:t>
            </a:r>
            <a:r>
              <a:rPr lang="ru-RU" dirty="0" smtClean="0"/>
              <a:t>?</a:t>
            </a:r>
            <a:endParaRPr lang="de-DE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- Nein, das ist </a:t>
            </a:r>
            <a:r>
              <a:rPr lang="de-DE" dirty="0" smtClean="0">
                <a:solidFill>
                  <a:srgbClr val="FF0000"/>
                </a:solidFill>
              </a:rPr>
              <a:t>nicht</a:t>
            </a:r>
            <a:r>
              <a:rPr lang="de-DE" dirty="0" smtClean="0"/>
              <a:t> </a:t>
            </a:r>
            <a:r>
              <a:rPr lang="de-DE" dirty="0" err="1" smtClean="0"/>
              <a:t>Flo</a:t>
            </a:r>
            <a:r>
              <a:rPr lang="de-DE" dirty="0" smtClean="0"/>
              <a:t>. Das ist Steffi.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- </a:t>
            </a:r>
            <a:r>
              <a:rPr lang="de-DE" dirty="0" smtClean="0">
                <a:solidFill>
                  <a:srgbClr val="002060"/>
                </a:solidFill>
              </a:rPr>
              <a:t>Ist das </a:t>
            </a:r>
            <a:r>
              <a:rPr lang="en-US" dirty="0" err="1">
                <a:solidFill>
                  <a:srgbClr val="002060"/>
                </a:solidFill>
              </a:rPr>
              <a:t>M</a:t>
            </a:r>
            <a:r>
              <a:rPr lang="de-DE" dirty="0" err="1" smtClean="0">
                <a:solidFill>
                  <a:srgbClr val="002060"/>
                </a:solidFill>
              </a:rPr>
              <a:t>icha</a:t>
            </a:r>
            <a:r>
              <a:rPr lang="ru-RU" dirty="0" smtClean="0">
                <a:solidFill>
                  <a:srgbClr val="002060"/>
                </a:solidFill>
              </a:rPr>
              <a:t>?</a:t>
            </a:r>
            <a:endParaRPr lang="en-US" dirty="0" smtClean="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- </a:t>
            </a:r>
            <a:r>
              <a:rPr lang="de-DE" dirty="0">
                <a:solidFill>
                  <a:srgbClr val="002060"/>
                </a:solidFill>
              </a:rPr>
              <a:t>Nein, das ist </a:t>
            </a:r>
            <a:r>
              <a:rPr lang="de-DE" dirty="0">
                <a:solidFill>
                  <a:srgbClr val="FF0000"/>
                </a:solidFill>
              </a:rPr>
              <a:t>nicht</a:t>
            </a:r>
            <a:r>
              <a:rPr lang="de-DE" dirty="0">
                <a:solidFill>
                  <a:srgbClr val="002060"/>
                </a:solidFill>
              </a:rPr>
              <a:t> </a:t>
            </a:r>
            <a:r>
              <a:rPr lang="de-DE" dirty="0" smtClean="0">
                <a:solidFill>
                  <a:srgbClr val="002060"/>
                </a:solidFill>
              </a:rPr>
              <a:t>Micha. </a:t>
            </a:r>
            <a:r>
              <a:rPr lang="de-DE" dirty="0">
                <a:solidFill>
                  <a:srgbClr val="002060"/>
                </a:solidFill>
              </a:rPr>
              <a:t>Das ist </a:t>
            </a:r>
            <a:r>
              <a:rPr lang="de-DE" dirty="0" smtClean="0">
                <a:solidFill>
                  <a:srgbClr val="002060"/>
                </a:solidFill>
              </a:rPr>
              <a:t>Udo.</a:t>
            </a:r>
          </a:p>
          <a:p>
            <a:pPr marL="0" lvl="0" indent="0">
              <a:buNone/>
            </a:pPr>
            <a:endParaRPr lang="de-DE" dirty="0" smtClean="0">
              <a:solidFill>
                <a:srgbClr val="002060"/>
              </a:solidFill>
            </a:endParaRPr>
          </a:p>
          <a:p>
            <a:pPr marL="0" lvl="0" indent="0">
              <a:buNone/>
            </a:pPr>
            <a:r>
              <a:rPr lang="de-DE" dirty="0">
                <a:solidFill>
                  <a:prstClr val="black"/>
                </a:solidFill>
              </a:rPr>
              <a:t> </a:t>
            </a:r>
            <a:r>
              <a:rPr lang="de-DE" dirty="0" smtClean="0">
                <a:solidFill>
                  <a:prstClr val="black"/>
                </a:solidFill>
              </a:rPr>
              <a:t>- </a:t>
            </a:r>
            <a:r>
              <a:rPr lang="de-DE" dirty="0" smtClean="0">
                <a:solidFill>
                  <a:srgbClr val="7030A0"/>
                </a:solidFill>
              </a:rPr>
              <a:t>Sind das Gabi und Lisa?</a:t>
            </a:r>
          </a:p>
          <a:p>
            <a:pPr marL="0" lvl="0" indent="0">
              <a:buNone/>
            </a:pPr>
            <a:r>
              <a:rPr lang="de-DE" dirty="0">
                <a:solidFill>
                  <a:srgbClr val="7030A0"/>
                </a:solidFill>
              </a:rPr>
              <a:t> </a:t>
            </a:r>
            <a:r>
              <a:rPr lang="de-DE" dirty="0" smtClean="0">
                <a:solidFill>
                  <a:srgbClr val="7030A0"/>
                </a:solidFill>
              </a:rPr>
              <a:t>- </a:t>
            </a:r>
            <a:r>
              <a:rPr lang="de-DE" dirty="0">
                <a:solidFill>
                  <a:srgbClr val="7030A0"/>
                </a:solidFill>
              </a:rPr>
              <a:t>Nein, das </a:t>
            </a:r>
            <a:r>
              <a:rPr lang="de-DE" dirty="0" smtClean="0">
                <a:solidFill>
                  <a:srgbClr val="7030A0"/>
                </a:solidFill>
              </a:rPr>
              <a:t>sind </a:t>
            </a:r>
            <a:r>
              <a:rPr lang="de-DE" dirty="0" smtClean="0">
                <a:solidFill>
                  <a:srgbClr val="FF0000"/>
                </a:solidFill>
              </a:rPr>
              <a:t>nicht</a:t>
            </a:r>
            <a:r>
              <a:rPr lang="de-DE" dirty="0" smtClean="0">
                <a:solidFill>
                  <a:srgbClr val="7030A0"/>
                </a:solidFill>
              </a:rPr>
              <a:t> </a:t>
            </a:r>
            <a:r>
              <a:rPr lang="de-DE" dirty="0">
                <a:solidFill>
                  <a:srgbClr val="7030A0"/>
                </a:solidFill>
              </a:rPr>
              <a:t>Gabi und Lisa</a:t>
            </a:r>
            <a:r>
              <a:rPr lang="de-DE" dirty="0" smtClean="0">
                <a:solidFill>
                  <a:srgbClr val="7030A0"/>
                </a:solidFill>
              </a:rPr>
              <a:t>. </a:t>
            </a:r>
            <a:r>
              <a:rPr lang="de-DE" dirty="0">
                <a:solidFill>
                  <a:srgbClr val="7030A0"/>
                </a:solidFill>
              </a:rPr>
              <a:t>Das </a:t>
            </a:r>
            <a:r>
              <a:rPr lang="de-DE" dirty="0" smtClean="0">
                <a:solidFill>
                  <a:srgbClr val="7030A0"/>
                </a:solidFill>
              </a:rPr>
              <a:t>sind </a:t>
            </a:r>
            <a:r>
              <a:rPr lang="de-DE" dirty="0" err="1">
                <a:solidFill>
                  <a:srgbClr val="7030A0"/>
                </a:solidFill>
              </a:rPr>
              <a:t>B</a:t>
            </a:r>
            <a:r>
              <a:rPr lang="de-DE" dirty="0" err="1" smtClean="0">
                <a:solidFill>
                  <a:srgbClr val="7030A0"/>
                </a:solidFill>
              </a:rPr>
              <a:t>absi</a:t>
            </a:r>
            <a:r>
              <a:rPr lang="de-DE" dirty="0" smtClean="0">
                <a:solidFill>
                  <a:srgbClr val="7030A0"/>
                </a:solidFill>
              </a:rPr>
              <a:t> und </a:t>
            </a:r>
            <a:r>
              <a:rPr lang="de-DE" dirty="0">
                <a:solidFill>
                  <a:srgbClr val="7030A0"/>
                </a:solidFill>
              </a:rPr>
              <a:t>Steffi.</a:t>
            </a:r>
          </a:p>
          <a:p>
            <a:pPr marL="0" lvl="0" indent="0">
              <a:buNone/>
            </a:pPr>
            <a:endParaRPr lang="de-DE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44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Спряжение слабых глаголов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340769"/>
            <a:ext cx="4038600" cy="3600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7030A0"/>
                </a:solidFill>
              </a:rPr>
              <a:t>Лица единственного числа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Ich</a:t>
            </a:r>
            <a:r>
              <a:rPr lang="en-US" dirty="0" smtClean="0"/>
              <a:t>(</a:t>
            </a:r>
            <a:r>
              <a:rPr lang="ru-RU" dirty="0" smtClean="0"/>
              <a:t>я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r>
              <a:rPr lang="en-US" dirty="0" err="1" smtClean="0"/>
              <a:t>tanz</a:t>
            </a:r>
            <a:r>
              <a:rPr lang="en-US" dirty="0" err="1" smtClean="0">
                <a:solidFill>
                  <a:srgbClr val="FF0000"/>
                </a:solidFill>
              </a:rPr>
              <a:t>e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smtClean="0"/>
              <a:t>bad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Du</a:t>
            </a:r>
            <a:r>
              <a:rPr lang="ru-RU" dirty="0" smtClean="0"/>
              <a:t> (ты)</a:t>
            </a:r>
            <a:r>
              <a:rPr lang="en-US" dirty="0" smtClean="0"/>
              <a:t> </a:t>
            </a:r>
            <a:r>
              <a:rPr lang="en-US" dirty="0" err="1" smtClean="0"/>
              <a:t>tanz</a:t>
            </a:r>
            <a:r>
              <a:rPr lang="en-US" u="sng" dirty="0" err="1" smtClean="0"/>
              <a:t>e</a:t>
            </a:r>
            <a:r>
              <a:rPr lang="en-US" dirty="0" err="1" smtClean="0">
                <a:solidFill>
                  <a:srgbClr val="FF0000"/>
                </a:solidFill>
              </a:rPr>
              <a:t>st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/>
              <a:t>bad</a:t>
            </a:r>
            <a:r>
              <a:rPr lang="en-US" u="sng" dirty="0" err="1" smtClean="0"/>
              <a:t>e</a:t>
            </a:r>
            <a:r>
              <a:rPr lang="en-US" dirty="0" err="1" smtClean="0">
                <a:solidFill>
                  <a:srgbClr val="FF0000"/>
                </a:solidFill>
              </a:rPr>
              <a:t>st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ru-RU" dirty="0" smtClean="0"/>
              <a:t> (он)</a:t>
            </a:r>
            <a:r>
              <a:rPr lang="en-US" dirty="0" smtClean="0"/>
              <a:t>     </a:t>
            </a:r>
            <a:r>
              <a:rPr lang="en-US" b="1" dirty="0" err="1" smtClean="0"/>
              <a:t>tanz</a:t>
            </a:r>
            <a:r>
              <a:rPr lang="en-US" b="1" dirty="0" err="1" smtClean="0">
                <a:solidFill>
                  <a:srgbClr val="FF0000"/>
                </a:solidFill>
              </a:rPr>
              <a:t>t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/>
              <a:t>bad</a:t>
            </a:r>
            <a:r>
              <a:rPr lang="en-US" b="1" u="sng" dirty="0" err="1" smtClean="0"/>
              <a:t>e</a:t>
            </a:r>
            <a:r>
              <a:rPr lang="en-US" b="1" dirty="0" err="1" smtClean="0">
                <a:solidFill>
                  <a:srgbClr val="FF0000"/>
                </a:solidFill>
              </a:rPr>
              <a:t>t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Sie</a:t>
            </a:r>
            <a:r>
              <a:rPr lang="ru-RU" dirty="0" smtClean="0"/>
              <a:t> (она)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Es</a:t>
            </a:r>
            <a:r>
              <a:rPr lang="ru-RU" dirty="0" smtClean="0"/>
              <a:t> (оно)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68761"/>
            <a:ext cx="4038600" cy="289227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dirty="0">
                <a:solidFill>
                  <a:srgbClr val="7030A0"/>
                </a:solidFill>
              </a:rPr>
              <a:t>Лица </a:t>
            </a:r>
            <a:r>
              <a:rPr lang="ru-RU" dirty="0" smtClean="0">
                <a:solidFill>
                  <a:srgbClr val="7030A0"/>
                </a:solidFill>
              </a:rPr>
              <a:t>множественного </a:t>
            </a:r>
            <a:r>
              <a:rPr lang="ru-RU" dirty="0">
                <a:solidFill>
                  <a:srgbClr val="7030A0"/>
                </a:solidFill>
              </a:rPr>
              <a:t>числа</a:t>
            </a:r>
          </a:p>
          <a:p>
            <a:r>
              <a:rPr lang="de-DE" dirty="0" smtClean="0"/>
              <a:t>Wir </a:t>
            </a:r>
            <a:r>
              <a:rPr lang="ru-RU" dirty="0" smtClean="0"/>
              <a:t>(мы)</a:t>
            </a:r>
            <a:r>
              <a:rPr lang="en-US" dirty="0" smtClean="0"/>
              <a:t> </a:t>
            </a:r>
            <a:r>
              <a:rPr lang="en-US" dirty="0" err="1" smtClean="0"/>
              <a:t>tanz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/>
              <a:t>bad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/>
              <a:t>Ihr</a:t>
            </a:r>
            <a:r>
              <a:rPr lang="ru-RU" dirty="0" smtClean="0"/>
              <a:t> (вы)</a:t>
            </a:r>
            <a:r>
              <a:rPr lang="en-US" dirty="0" smtClean="0"/>
              <a:t> </a:t>
            </a:r>
            <a:r>
              <a:rPr lang="en-US" dirty="0" err="1" smtClean="0"/>
              <a:t>tanz</a:t>
            </a:r>
            <a:r>
              <a:rPr lang="en-US" dirty="0" err="1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/>
              <a:t>bad</a:t>
            </a:r>
            <a:r>
              <a:rPr lang="en-US" u="sng" dirty="0" err="1" smtClean="0"/>
              <a:t>e</a:t>
            </a:r>
            <a:r>
              <a:rPr lang="en-US" dirty="0" err="1" smtClean="0">
                <a:solidFill>
                  <a:srgbClr val="FF0000"/>
                </a:solidFill>
              </a:rPr>
              <a:t>t</a:t>
            </a:r>
            <a:endParaRPr lang="de-DE" dirty="0" smtClean="0">
              <a:solidFill>
                <a:srgbClr val="FF0000"/>
              </a:solidFill>
            </a:endParaRPr>
          </a:p>
          <a:p>
            <a:r>
              <a:rPr lang="de-DE" dirty="0" smtClean="0"/>
              <a:t>Sie</a:t>
            </a:r>
            <a:r>
              <a:rPr lang="ru-RU" dirty="0" smtClean="0"/>
              <a:t> (они, Вы)</a:t>
            </a:r>
            <a:r>
              <a:rPr lang="en-US" dirty="0" smtClean="0"/>
              <a:t> </a:t>
            </a:r>
            <a:r>
              <a:rPr lang="en-US" dirty="0" err="1" smtClean="0"/>
              <a:t>tanz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/>
              <a:t>bad</a:t>
            </a:r>
            <a:r>
              <a:rPr lang="en-US" dirty="0" err="1" smtClean="0">
                <a:solidFill>
                  <a:srgbClr val="FF0000"/>
                </a:solidFill>
              </a:rPr>
              <a:t>en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2324231" y="3476956"/>
            <a:ext cx="72008" cy="13681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32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Спряжение глагола </a:t>
            </a:r>
            <a:r>
              <a:rPr lang="en-US" dirty="0" err="1" smtClean="0"/>
              <a:t>sein</a:t>
            </a:r>
            <a:r>
              <a:rPr lang="en-US" dirty="0" smtClean="0"/>
              <a:t> - </a:t>
            </a:r>
            <a:r>
              <a:rPr lang="ru-RU" dirty="0" smtClean="0"/>
              <a:t>быть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err="1">
                <a:solidFill>
                  <a:prstClr val="black"/>
                </a:solidFill>
              </a:rPr>
              <a:t>Ich</a:t>
            </a:r>
            <a:r>
              <a:rPr lang="en-US" dirty="0">
                <a:solidFill>
                  <a:prstClr val="black"/>
                </a:solidFill>
              </a:rPr>
              <a:t>(</a:t>
            </a:r>
            <a:r>
              <a:rPr lang="ru-RU" dirty="0" smtClean="0">
                <a:solidFill>
                  <a:prstClr val="black"/>
                </a:solidFill>
              </a:rPr>
              <a:t>я</a:t>
            </a:r>
            <a:r>
              <a:rPr lang="en-US" dirty="0" smtClean="0">
                <a:solidFill>
                  <a:prstClr val="black"/>
                </a:solidFill>
              </a:rPr>
              <a:t>) </a:t>
            </a:r>
            <a:r>
              <a:rPr lang="en-US" dirty="0" smtClean="0">
                <a:solidFill>
                  <a:srgbClr val="7030A0"/>
                </a:solidFill>
              </a:rPr>
              <a:t>bin</a:t>
            </a:r>
            <a:endParaRPr lang="en-US" dirty="0">
              <a:solidFill>
                <a:srgbClr val="7030A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>
                <a:solidFill>
                  <a:prstClr val="black"/>
                </a:solidFill>
              </a:rPr>
              <a:t>Du</a:t>
            </a:r>
            <a:r>
              <a:rPr lang="ru-RU" dirty="0">
                <a:solidFill>
                  <a:prstClr val="black"/>
                </a:solidFill>
              </a:rPr>
              <a:t> (ты)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bi</a:t>
            </a:r>
            <a:r>
              <a:rPr lang="en-US" dirty="0" err="1" smtClean="0">
                <a:solidFill>
                  <a:srgbClr val="FF0000"/>
                </a:solidFill>
              </a:rPr>
              <a:t>st</a:t>
            </a:r>
            <a:endParaRPr lang="en-US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 err="1">
                <a:solidFill>
                  <a:prstClr val="black"/>
                </a:solidFill>
              </a:rPr>
              <a:t>Er</a:t>
            </a:r>
            <a:r>
              <a:rPr lang="ru-RU" dirty="0">
                <a:solidFill>
                  <a:prstClr val="black"/>
                </a:solidFill>
              </a:rPr>
              <a:t> (он)</a:t>
            </a:r>
            <a:r>
              <a:rPr lang="en-US" dirty="0">
                <a:solidFill>
                  <a:prstClr val="black"/>
                </a:solidFill>
              </a:rPr>
              <a:t>     </a:t>
            </a:r>
            <a:r>
              <a:rPr lang="en-US" dirty="0" err="1" smtClean="0">
                <a:solidFill>
                  <a:srgbClr val="7030A0"/>
                </a:solidFill>
              </a:rPr>
              <a:t>i</a:t>
            </a:r>
            <a:r>
              <a:rPr lang="en-US" b="1" dirty="0" err="1" smtClean="0">
                <a:solidFill>
                  <a:srgbClr val="7030A0"/>
                </a:solidFill>
              </a:rPr>
              <a:t>s</a:t>
            </a:r>
            <a:r>
              <a:rPr lang="en-US" b="1" dirty="0" err="1" smtClean="0">
                <a:solidFill>
                  <a:srgbClr val="FF0000"/>
                </a:solidFill>
              </a:rPr>
              <a:t>t</a:t>
            </a:r>
            <a:endParaRPr lang="en-US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      </a:t>
            </a:r>
            <a:r>
              <a:rPr lang="en-US" dirty="0" err="1">
                <a:solidFill>
                  <a:prstClr val="black"/>
                </a:solidFill>
              </a:rPr>
              <a:t>Sie</a:t>
            </a:r>
            <a:r>
              <a:rPr lang="ru-RU" dirty="0">
                <a:solidFill>
                  <a:prstClr val="black"/>
                </a:solidFill>
              </a:rPr>
              <a:t> (она)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>
                <a:solidFill>
                  <a:prstClr val="black"/>
                </a:solidFill>
              </a:rPr>
              <a:t>      </a:t>
            </a:r>
            <a:r>
              <a:rPr lang="en-US" dirty="0" err="1">
                <a:solidFill>
                  <a:prstClr val="black"/>
                </a:solidFill>
              </a:rPr>
              <a:t>Es</a:t>
            </a:r>
            <a:r>
              <a:rPr lang="ru-RU" dirty="0">
                <a:solidFill>
                  <a:prstClr val="black"/>
                </a:solidFill>
              </a:rPr>
              <a:t> (оно)</a:t>
            </a:r>
            <a:endParaRPr lang="en-US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de-DE" dirty="0" smtClean="0">
                <a:solidFill>
                  <a:prstClr val="black"/>
                </a:solidFill>
              </a:rPr>
              <a:t>Wir </a:t>
            </a:r>
            <a:r>
              <a:rPr lang="ru-RU" dirty="0">
                <a:solidFill>
                  <a:prstClr val="black"/>
                </a:solidFill>
              </a:rPr>
              <a:t>(мы)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sind</a:t>
            </a:r>
            <a:endParaRPr lang="de-DE" dirty="0">
              <a:solidFill>
                <a:srgbClr val="7030A0"/>
              </a:solidFill>
            </a:endParaRPr>
          </a:p>
          <a:p>
            <a:pPr lvl="0"/>
            <a:r>
              <a:rPr lang="de-DE" dirty="0" smtClean="0">
                <a:solidFill>
                  <a:prstClr val="black"/>
                </a:solidFill>
              </a:rPr>
              <a:t>Sie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>
                <a:solidFill>
                  <a:prstClr val="black"/>
                </a:solidFill>
              </a:rPr>
              <a:t>(они, Вы)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srgbClr val="7030A0"/>
                </a:solidFill>
              </a:rPr>
              <a:t>sind</a:t>
            </a:r>
            <a:endParaRPr lang="ru-RU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027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984882"/>
              </p:ext>
            </p:extLst>
          </p:nvPr>
        </p:nvGraphicFramePr>
        <p:xfrm>
          <a:off x="1285875" y="836713"/>
          <a:ext cx="6572250" cy="5011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72250"/>
              </a:tblGrid>
              <a:tr h="23762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Mit den Händen </a:t>
                      </a:r>
                      <a:r>
                        <a:rPr lang="de-DE" sz="3200" dirty="0" err="1">
                          <a:effectLst/>
                        </a:rPr>
                        <a:t>klap</a:t>
                      </a:r>
                      <a:r>
                        <a:rPr lang="de-DE" sz="3200" dirty="0">
                          <a:effectLst/>
                        </a:rPr>
                        <a:t> </a:t>
                      </a:r>
                      <a:r>
                        <a:rPr lang="de-DE" sz="3200" dirty="0" err="1">
                          <a:effectLst/>
                        </a:rPr>
                        <a:t>klap</a:t>
                      </a:r>
                      <a:r>
                        <a:rPr lang="de-DE" sz="3200" dirty="0">
                          <a:effectLst/>
                        </a:rPr>
                        <a:t> </a:t>
                      </a:r>
                      <a:r>
                        <a:rPr lang="de-DE" sz="3200" dirty="0" err="1">
                          <a:effectLst/>
                        </a:rPr>
                        <a:t>klap</a:t>
                      </a:r>
                      <a:endParaRPr lang="ru-RU" sz="3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Mit den Füssen </a:t>
                      </a:r>
                      <a:r>
                        <a:rPr lang="de-DE" sz="3200" dirty="0" err="1">
                          <a:effectLst/>
                        </a:rPr>
                        <a:t>trap,trap</a:t>
                      </a:r>
                      <a:r>
                        <a:rPr lang="de-DE" sz="3200" dirty="0">
                          <a:effectLst/>
                        </a:rPr>
                        <a:t> </a:t>
                      </a:r>
                      <a:r>
                        <a:rPr lang="de-DE" sz="3200" dirty="0" err="1">
                          <a:effectLst/>
                        </a:rPr>
                        <a:t>trap</a:t>
                      </a:r>
                      <a:endParaRPr lang="ru-RU" sz="3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Einmal hin, einmal her</a:t>
                      </a:r>
                      <a:endParaRPr lang="ru-RU" sz="3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Rundherum das ist nicht schwer</a:t>
                      </a:r>
                      <a:endParaRPr lang="ru-RU" sz="32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 smtClean="0">
                          <a:effectLst/>
                        </a:rPr>
                        <a:t>Mit </a:t>
                      </a:r>
                      <a:r>
                        <a:rPr lang="de-DE" sz="3200" dirty="0">
                          <a:effectLst/>
                        </a:rPr>
                        <a:t>den Köpfen </a:t>
                      </a:r>
                      <a:r>
                        <a:rPr lang="de-DE" sz="3200" dirty="0" err="1">
                          <a:effectLst/>
                        </a:rPr>
                        <a:t>nik,nik,nik</a:t>
                      </a:r>
                      <a:endParaRPr lang="ru-RU" sz="3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Mit den Fingern </a:t>
                      </a:r>
                      <a:r>
                        <a:rPr lang="de-DE" sz="3200" dirty="0" err="1">
                          <a:effectLst/>
                        </a:rPr>
                        <a:t>tik,tik,tik</a:t>
                      </a:r>
                      <a:endParaRPr lang="ru-RU" sz="3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Einmal hin, einmal her</a:t>
                      </a:r>
                      <a:endParaRPr lang="ru-RU" sz="32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Rundherum das ist nicht schwer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30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2" y="3140968"/>
            <a:ext cx="8170167" cy="3096344"/>
          </a:xfrm>
        </p:spPr>
        <p:txBody>
          <a:bodyPr>
            <a:noAutofit/>
          </a:bodyPr>
          <a:lstStyle/>
          <a:p>
            <a:r>
              <a:rPr lang="ru-RU" b="0" cap="none" dirty="0" smtClean="0"/>
              <a:t>Написать 5-7 предложений- ответов </a:t>
            </a:r>
            <a:r>
              <a:rPr lang="ru-RU" b="0" cap="none" dirty="0"/>
              <a:t>на вопрос: </a:t>
            </a:r>
            <a:r>
              <a:rPr lang="ru-RU" b="0" cap="none" dirty="0" err="1"/>
              <a:t>Was</a:t>
            </a:r>
            <a:r>
              <a:rPr lang="ru-RU" b="0" cap="none" dirty="0"/>
              <a:t> </a:t>
            </a:r>
            <a:r>
              <a:rPr lang="ru-RU" b="0" cap="none" dirty="0" err="1"/>
              <a:t>machst</a:t>
            </a:r>
            <a:r>
              <a:rPr lang="ru-RU" b="0" cap="none" dirty="0"/>
              <a:t> </a:t>
            </a:r>
            <a:r>
              <a:rPr lang="ru-RU" b="0" cap="none" dirty="0" err="1"/>
              <a:t>du</a:t>
            </a:r>
            <a:r>
              <a:rPr lang="ru-RU" b="0" cap="none" dirty="0"/>
              <a:t> </a:t>
            </a:r>
            <a:r>
              <a:rPr lang="ru-RU" b="0" cap="none" dirty="0" err="1"/>
              <a:t>nicht</a:t>
            </a:r>
            <a:r>
              <a:rPr lang="ru-RU" b="0" cap="none" dirty="0"/>
              <a:t> </a:t>
            </a:r>
            <a:r>
              <a:rPr lang="ru-RU" b="0" cap="none" dirty="0" err="1"/>
              <a:t>gern</a:t>
            </a:r>
            <a:r>
              <a:rPr lang="ru-RU" b="0" cap="none" dirty="0"/>
              <a:t>?/ Что ты не любишь </a:t>
            </a:r>
            <a:r>
              <a:rPr lang="ru-RU" b="0" cap="none" dirty="0" smtClean="0"/>
              <a:t>делать?.</a:t>
            </a:r>
            <a:endParaRPr lang="ru-RU" b="0" cap="none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476673"/>
            <a:ext cx="7666111" cy="2232247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Die </a:t>
            </a:r>
            <a:r>
              <a:rPr lang="en-US" sz="5400" dirty="0" err="1" smtClean="0">
                <a:solidFill>
                  <a:schemeClr val="tx1"/>
                </a:solidFill>
              </a:rPr>
              <a:t>Hausaufgabe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7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1708150"/>
            <a:ext cx="6624637" cy="334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80781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1919</TotalTime>
  <Words>281</Words>
  <Application>Microsoft Office PowerPoint</Application>
  <PresentationFormat>Экран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Was machst du gern?</vt:lpstr>
      <vt:lpstr>Отрицание “nicht”</vt:lpstr>
      <vt:lpstr>Спряжение слабых глаголов</vt:lpstr>
      <vt:lpstr>Спряжение глагола sein - быть</vt:lpstr>
      <vt:lpstr>Презентация PowerPoint</vt:lpstr>
      <vt:lpstr>Написать 5-7 предложений- ответов на вопрос: Was machst du nicht gern?/ Что ты не любишь делать?.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Hund Bello ist klug! (Dialog)</dc:title>
  <dc:creator>1</dc:creator>
  <cp:lastModifiedBy>Пользователь Windows</cp:lastModifiedBy>
  <cp:revision>44</cp:revision>
  <dcterms:created xsi:type="dcterms:W3CDTF">2020-11-15T18:13:44Z</dcterms:created>
  <dcterms:modified xsi:type="dcterms:W3CDTF">2021-04-14T21:59:15Z</dcterms:modified>
</cp:coreProperties>
</file>